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653" r:id="rId3"/>
    <p:sldMasterId id="2147483655" r:id="rId4"/>
  </p:sldMasterIdLst>
  <p:notesMasterIdLst>
    <p:notesMasterId r:id="rId24"/>
  </p:notesMasterIdLst>
  <p:handoutMasterIdLst>
    <p:handoutMasterId r:id="rId25"/>
  </p:handoutMasterIdLst>
  <p:sldIdLst>
    <p:sldId id="257" r:id="rId5"/>
    <p:sldId id="278" r:id="rId6"/>
    <p:sldId id="271" r:id="rId7"/>
    <p:sldId id="280" r:id="rId8"/>
    <p:sldId id="275" r:id="rId9"/>
    <p:sldId id="287" r:id="rId10"/>
    <p:sldId id="288" r:id="rId11"/>
    <p:sldId id="292" r:id="rId12"/>
    <p:sldId id="260" r:id="rId13"/>
    <p:sldId id="269" r:id="rId14"/>
    <p:sldId id="293" r:id="rId15"/>
    <p:sldId id="283" r:id="rId16"/>
    <p:sldId id="284" r:id="rId17"/>
    <p:sldId id="286" r:id="rId18"/>
    <p:sldId id="285" r:id="rId19"/>
    <p:sldId id="282" r:id="rId20"/>
    <p:sldId id="281" r:id="rId21"/>
    <p:sldId id="289" r:id="rId22"/>
    <p:sldId id="290" r:id="rId23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525" autoAdjust="0"/>
  </p:normalViewPr>
  <p:slideViewPr>
    <p:cSldViewPr>
      <p:cViewPr>
        <p:scale>
          <a:sx n="80" d="100"/>
          <a:sy n="80" d="100"/>
        </p:scale>
        <p:origin x="-1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100" y="0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0263C-55D2-4A86-8124-01002F53271D}" type="datetimeFigureOut">
              <a:rPr lang="en-GB" smtClean="0"/>
              <a:t>27/03/2017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100" y="9409113"/>
            <a:ext cx="294481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FDFD68-3034-4807-9496-0E076534B0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623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4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 smtClean="0"/>
              <a:t>Click to edit Master text styles</a:t>
            </a:r>
          </a:p>
          <a:p>
            <a:pPr lvl="1"/>
            <a:r>
              <a:rPr lang="en-US" altLang="en-US" noProof="0" smtClean="0"/>
              <a:t>Second level</a:t>
            </a:r>
          </a:p>
          <a:p>
            <a:pPr lvl="2"/>
            <a:r>
              <a:rPr lang="en-US" altLang="en-US" noProof="0" smtClean="0"/>
              <a:t>Third level</a:t>
            </a:r>
          </a:p>
          <a:p>
            <a:pPr lvl="3"/>
            <a:r>
              <a:rPr lang="en-US" altLang="en-US" noProof="0" smtClean="0"/>
              <a:t>Fourth level</a:t>
            </a:r>
          </a:p>
          <a:p>
            <a:pPr lvl="4"/>
            <a:r>
              <a:rPr lang="en-US" alt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B039CE0-0589-4DE9-B407-1A24ED932F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70429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 Neutron scattering</a:t>
            </a:r>
            <a:r>
              <a:rPr lang="en-GB" baseline="0" dirty="0" smtClean="0"/>
              <a:t> is very powerful, but without software to help understand the results of these large instruments they are worthless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A07121-535A-4846-B0BB-B62BDC337524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3594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Normalise to data collection time (beam current or monitor counts)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Remove background (stray neutrons in beamline and electronic noise) – empty instrument data 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Masking (ignore noisy or dead pixels)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Focusing and grouping into banks (sum detectors in d-spacing: </a:t>
            </a:r>
            <a:br>
              <a:rPr lang="en-GB" dirty="0" smtClean="0"/>
            </a:br>
            <a:r>
              <a:rPr lang="en-GB" dirty="0" smtClean="0"/>
              <a:t>use calibrated detector positions to convert from </a:t>
            </a:r>
            <a:r>
              <a:rPr lang="en-GB" dirty="0" err="1" smtClean="0"/>
              <a:t>tof</a:t>
            </a:r>
            <a:r>
              <a:rPr lang="en-GB" dirty="0" smtClean="0"/>
              <a:t> to 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Crop (tidy up extremes of data set: </a:t>
            </a:r>
            <a:br>
              <a:rPr lang="en-GB" dirty="0" smtClean="0"/>
            </a:br>
            <a:r>
              <a:rPr lang="en-GB" dirty="0" smtClean="0"/>
              <a:t>no neutrons because chopper closed, or “noisy” data due to low number of counts)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Corrections: vanadium absorption and multiple scattering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Corrections: sample absorption only (and only if sample is absorbing!)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Detector efficiency &amp; incident neutron spectrum both vary (separately) with wavelength – the vanadium data set corrects for both these effects)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039CE0-0589-4DE9-B407-1A24ED932FC9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6511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smtClean="0"/>
              <a:t>Advantages include: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Can revisit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Persistence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Logic encapsulated in loader/saver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Non expert can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 smtClean="0"/>
              <a:t>Save to disk can be made optional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039CE0-0589-4DE9-B407-1A24ED932FC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80277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Modified</a:t>
            </a:r>
            <a:r>
              <a:rPr lang="en-GB" baseline="0" dirty="0" smtClean="0"/>
              <a:t> s</a:t>
            </a:r>
            <a:r>
              <a:rPr lang="en-GB" dirty="0" smtClean="0"/>
              <a:t>lide originally</a:t>
            </a:r>
            <a:r>
              <a:rPr lang="en-GB" baseline="0" dirty="0" smtClean="0"/>
              <a:t> from Jose </a:t>
            </a:r>
            <a:r>
              <a:rPr lang="en-GB" baseline="0" dirty="0" err="1" smtClean="0"/>
              <a:t>Borreguero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039CE0-0589-4DE9-B407-1A24ED932FC9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89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 knowledge of git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Easy to share scripts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 coding standards &amp; automated tests required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039CE0-0589-4DE9-B407-1A24ED932FC9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3676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Take instrument design one step further</a:t>
            </a:r>
          </a:p>
          <a:p>
            <a:r>
              <a:rPr lang="en-GB" dirty="0" smtClean="0"/>
              <a:t>Pre-experiment analysis</a:t>
            </a:r>
          </a:p>
          <a:p>
            <a:r>
              <a:rPr lang="en-GB" dirty="0" smtClean="0"/>
              <a:t>Multiple scattering for general geometries?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B039CE0-0589-4DE9-B407-1A24ED932FC9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0002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botto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4639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694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30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30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226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to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75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21C7F9-23F3-484B-8802-99C421382EF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73882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9F298B-D3E7-4D77-8D7D-D5BB48F9967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1058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8155E0-C1C8-401C-ACD8-A0ABCB82225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29688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C9AFEE-A07E-4C2A-A700-065D31C0779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87039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D33F8D-EE5D-44C2-9312-F30B739625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51396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7CB7A9-F6EE-49C1-9AEF-3953153677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476958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8D0A5-8C6D-4D5E-AEC4-09083E0F058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9721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A744CD-DA10-4B52-91D7-11C5D5D1F82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579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96667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2BBA4F-A670-4037-9EB8-A974C2434F3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323457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AAE3D7-FA9B-40B0-8860-451AF12CAE7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9403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2038"/>
            <a:ext cx="2057400" cy="5064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2038"/>
            <a:ext cx="6019800" cy="506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EE6929-912F-4F8F-991A-E3AB7F2C35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32971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top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DBF09-1D7D-4FB5-AC40-97D49ED398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023298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E87E8B-AF30-4BC1-925B-B77D843FD1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378135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A5154-ED3D-46CE-BE44-58D9DCA03A8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4705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DC3F9-557B-40C5-AB1E-42BFD3E9A8F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33431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A8B46-7935-4477-8D16-E8AE4EBC70A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39017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C9568E-EEA4-4309-8DB9-891E2E35B64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77839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4EE7A2-515E-4938-A65B-03E6E131393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934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14983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4D3426-620A-43A0-8B0A-160047174C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08580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6EB57-56A7-404B-A0AA-ADEC8E8F77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74786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2F1B9E-9429-4951-9569-C80523BEC29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39674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8050"/>
            <a:ext cx="2057400" cy="5218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19800" cy="5218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F8EEA3-526D-464B-9B45-5DA0F0E99E3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498347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bottom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en-US" noProof="0" smtClean="0"/>
              <a:t>Click to edit Master title style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altLang="en-US" noProof="0" smtClean="0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64965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33903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810829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10295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3575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3075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66645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74692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77746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16683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13818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09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099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7050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00775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487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6308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27591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39186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sissmallbottom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0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islargetop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1062038"/>
            <a:ext cx="6275387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49500"/>
            <a:ext cx="8229600" cy="377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91AD41F6-7913-4CEA-A4C4-639062A8C0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sissmalltop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908050"/>
            <a:ext cx="6275387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76475"/>
            <a:ext cx="8229600" cy="384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4BBCD26C-EABE-4AA1-BED4-DEF0CDBB00C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islargebottom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773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dsfinterp/0.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-neutrons.org/" TargetMode="External"/><Relationship Id="rId2" Type="http://schemas.openxmlformats.org/officeDocument/2006/relationships/hyperlink" Target="http://www.isis.stfc.ac.uk/groups/muons/muon-data-analysis-workbook14904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gif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11" Type="http://schemas.openxmlformats.org/officeDocument/2006/relationships/image" Target="../media/image37.png"/><Relationship Id="rId5" Type="http://schemas.openxmlformats.org/officeDocument/2006/relationships/image" Target="../media/image31.tiff"/><Relationship Id="rId10" Type="http://schemas.openxmlformats.org/officeDocument/2006/relationships/image" Target="../media/image36.gif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US" dirty="0" smtClean="0"/>
              <a:t>Linking </a:t>
            </a:r>
            <a:r>
              <a:rPr lang="en-GB" altLang="en-US" b="1" dirty="0" smtClean="0"/>
              <a:t>Data Reduction </a:t>
            </a:r>
            <a:r>
              <a:rPr lang="en-GB" altLang="en-US" dirty="0" smtClean="0"/>
              <a:t>and</a:t>
            </a:r>
            <a:br>
              <a:rPr lang="en-GB" altLang="en-US" dirty="0" smtClean="0"/>
            </a:br>
            <a:r>
              <a:rPr lang="en-GB" altLang="en-US" b="1" dirty="0" smtClean="0"/>
              <a:t>Data Analysis </a:t>
            </a:r>
            <a:r>
              <a:rPr lang="en-GB" altLang="en-US" dirty="0" smtClean="0"/>
              <a:t>with </a:t>
            </a:r>
            <a:r>
              <a:rPr lang="en-GB" altLang="en-US" b="1" dirty="0" smtClean="0"/>
              <a:t>Mantid</a:t>
            </a:r>
            <a:r>
              <a:rPr lang="en-GB" altLang="en-US" dirty="0" smtClean="0"/>
              <a:t> </a:t>
            </a:r>
            <a:br>
              <a:rPr lang="en-GB" altLang="en-US" dirty="0" smtClean="0"/>
            </a:br>
            <a:endParaRPr lang="en-GB" altLang="en-US" dirty="0" smtClean="0"/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1259632" y="3861048"/>
            <a:ext cx="6400800" cy="1752600"/>
          </a:xfrm>
        </p:spPr>
        <p:txBody>
          <a:bodyPr/>
          <a:lstStyle/>
          <a:p>
            <a:r>
              <a:rPr lang="en-GB" altLang="en-US" dirty="0" smtClean="0"/>
              <a:t>Anders Markvardsen</a:t>
            </a:r>
          </a:p>
          <a:p>
            <a:r>
              <a:rPr lang="en-GB" altLang="en-US" dirty="0" smtClean="0"/>
              <a:t>ICANS, Oxford, April 2017</a:t>
            </a:r>
          </a:p>
        </p:txBody>
      </p:sp>
      <p:sp>
        <p:nvSpPr>
          <p:cNvPr id="2" name="Rectangle 1"/>
          <p:cNvSpPr/>
          <p:nvPr/>
        </p:nvSpPr>
        <p:spPr>
          <a:xfrm>
            <a:off x="6300192" y="2348880"/>
            <a:ext cx="2232248" cy="1080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5" descr="Mantid Logo Transparent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6120680" y="1988840"/>
            <a:ext cx="2483768" cy="1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Methods for linking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2880" y="1743992"/>
            <a:ext cx="8229600" cy="4205288"/>
          </a:xfrm>
        </p:spPr>
        <p:txBody>
          <a:bodyPr/>
          <a:lstStyle/>
          <a:p>
            <a:r>
              <a:rPr lang="en-GB" dirty="0" smtClean="0"/>
              <a:t>By data format</a:t>
            </a:r>
          </a:p>
          <a:p>
            <a:r>
              <a:rPr lang="en-GB" dirty="0" smtClean="0"/>
              <a:t>By algorithms</a:t>
            </a:r>
          </a:p>
          <a:p>
            <a:r>
              <a:rPr lang="en-GB" dirty="0" smtClean="0"/>
              <a:t>By function</a:t>
            </a:r>
          </a:p>
          <a:p>
            <a:r>
              <a:rPr lang="en-GB" dirty="0" smtClean="0"/>
              <a:t>By using Mantid through Python</a:t>
            </a:r>
          </a:p>
          <a:p>
            <a:r>
              <a:rPr lang="en-GB" dirty="0"/>
              <a:t>By </a:t>
            </a:r>
            <a:r>
              <a:rPr lang="en-GB" dirty="0" smtClean="0"/>
              <a:t>the script repository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702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By data format</a:t>
            </a:r>
            <a:endParaRPr lang="en-GB" dirty="0"/>
          </a:p>
        </p:txBody>
      </p:sp>
      <p:pic>
        <p:nvPicPr>
          <p:cNvPr id="7" name="Picture 5" descr="Mantid Logo Transparent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67544" y="1916832"/>
            <a:ext cx="2483768" cy="1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mcstas-logo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5616" y="3590872"/>
            <a:ext cx="1440160" cy="84624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extBox 2"/>
          <p:cNvSpPr txBox="1"/>
          <p:nvPr/>
        </p:nvSpPr>
        <p:spPr>
          <a:xfrm>
            <a:off x="6017839" y="2299519"/>
            <a:ext cx="2370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err="1" smtClean="0"/>
              <a:t>SasView</a:t>
            </a:r>
            <a:endParaRPr lang="en-GB" sz="44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951312" y="2708920"/>
            <a:ext cx="2916832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87824" y="2123564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</a:t>
            </a:r>
            <a:r>
              <a:rPr lang="en-GB" sz="2400" dirty="0" smtClean="0"/>
              <a:t>y CanSAS format</a:t>
            </a:r>
            <a:endParaRPr lang="en-GB" sz="2400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2951312" y="4077072"/>
            <a:ext cx="2953344" cy="0"/>
          </a:xfrm>
          <a:prstGeom prst="straightConnector1">
            <a:avLst/>
          </a:prstGeom>
          <a:ln w="635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43808" y="3501008"/>
            <a:ext cx="2989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b</a:t>
            </a:r>
            <a:r>
              <a:rPr lang="en-GB" sz="2400" dirty="0" smtClean="0"/>
              <a:t>y event data format</a:t>
            </a:r>
            <a:endParaRPr lang="en-GB" sz="2400" dirty="0"/>
          </a:p>
        </p:txBody>
      </p:sp>
      <p:pic>
        <p:nvPicPr>
          <p:cNvPr id="17" name="Picture 5" descr="Mantid Logo Transparent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976664" y="3303261"/>
            <a:ext cx="2483768" cy="1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479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1143000"/>
          </a:xfrm>
        </p:spPr>
        <p:txBody>
          <a:bodyPr/>
          <a:lstStyle/>
          <a:p>
            <a:r>
              <a:rPr lang="en-GB" dirty="0" smtClean="0"/>
              <a:t>By algorithm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124" y="1052736"/>
            <a:ext cx="5063148" cy="5029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2413" y="6073551"/>
            <a:ext cx="4331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http://docs.mantidproject.org/nightly/algorithms/Abins-v1.html</a:t>
            </a:r>
          </a:p>
        </p:txBody>
      </p:sp>
    </p:spTree>
    <p:extLst>
      <p:ext uri="{BB962C8B-B14F-4D97-AF65-F5344CB8AC3E}">
        <p14:creationId xmlns:p14="http://schemas.microsoft.com/office/powerpoint/2010/main" val="29706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83160" y="-171400"/>
            <a:ext cx="8229600" cy="1143000"/>
          </a:xfrm>
        </p:spPr>
        <p:txBody>
          <a:bodyPr/>
          <a:lstStyle/>
          <a:p>
            <a:r>
              <a:rPr lang="en-GB" dirty="0" smtClean="0"/>
              <a:t>By </a:t>
            </a:r>
            <a:r>
              <a:rPr lang="en-GB" dirty="0"/>
              <a:t>f</a:t>
            </a:r>
            <a:r>
              <a:rPr lang="en-GB" dirty="0" smtClean="0"/>
              <a:t>unction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179512" y="991568"/>
            <a:ext cx="8915400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Clr>
                <a:srgbClr val="5A702E"/>
              </a:buClr>
              <a:buFont typeface="Wingdings" panose="05000000000000000000" pitchFamily="2" charset="2"/>
              <a:buChar char="q"/>
            </a:pPr>
            <a:r>
              <a:rPr lang="en-US" dirty="0"/>
              <a:t>A Mantid fitting function to optimize simulated QENS spectra against </a:t>
            </a:r>
            <a:r>
              <a:rPr lang="en-US" dirty="0" smtClean="0"/>
              <a:t>experiment</a:t>
            </a:r>
          </a:p>
          <a:p>
            <a:pPr marL="342900" indent="-342900">
              <a:lnSpc>
                <a:spcPct val="90000"/>
              </a:lnSpc>
              <a:buClr>
                <a:srgbClr val="5A702E"/>
              </a:buClr>
              <a:buFont typeface="Wingdings" panose="05000000000000000000" pitchFamily="2" charset="2"/>
              <a:buChar char="q"/>
            </a:pPr>
            <a:r>
              <a:rPr lang="en-US" dirty="0" smtClean="0"/>
              <a:t>Requires </a:t>
            </a:r>
            <a:r>
              <a:rPr lang="en-US" dirty="0"/>
              <a:t>external python library </a:t>
            </a:r>
            <a:r>
              <a:rPr lang="en-US" dirty="0" err="1"/>
              <a:t>dsfinterp</a:t>
            </a:r>
            <a:r>
              <a:rPr lang="en-US" dirty="0"/>
              <a:t> (</a:t>
            </a:r>
            <a:r>
              <a:rPr lang="en-US" sz="1600" dirty="0">
                <a:hlinkClick r:id="rId3"/>
              </a:rPr>
              <a:t>https://pypi.python.org/pypi/dsfinterp/0.1</a:t>
            </a:r>
            <a:r>
              <a:rPr lang="en-US" dirty="0"/>
              <a:t>)</a:t>
            </a:r>
          </a:p>
          <a:p>
            <a:pPr marL="342900" indent="-342900">
              <a:lnSpc>
                <a:spcPct val="90000"/>
              </a:lnSpc>
              <a:buClr>
                <a:srgbClr val="5A702E"/>
              </a:buCl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7" name="Picture 6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28" b="11433"/>
          <a:stretch/>
        </p:blipFill>
        <p:spPr bwMode="auto">
          <a:xfrm>
            <a:off x="1334281" y="1775289"/>
            <a:ext cx="6478079" cy="38859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 bwMode="auto">
          <a:xfrm>
            <a:off x="246115" y="404664"/>
            <a:ext cx="8636290" cy="48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9pPr>
          </a:lstStyle>
          <a:p>
            <a:pPr algn="l"/>
            <a:r>
              <a:rPr lang="en-US" sz="3200" kern="0" smtClean="0">
                <a:solidFill>
                  <a:srgbClr val="18783D"/>
                </a:solidFill>
                <a:latin typeface="Arial Black" pitchFamily="34" charset="0"/>
              </a:rPr>
              <a:t>DSFinterp1DFit</a:t>
            </a:r>
            <a:endParaRPr lang="en-US" sz="4800" b="1" kern="0" dirty="0">
              <a:solidFill>
                <a:srgbClr val="5A702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9512" y="1268760"/>
            <a:ext cx="8702893" cy="360040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324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GB" dirty="0" smtClean="0"/>
              <a:t>y using Mantid through Python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584" y="2176040"/>
            <a:ext cx="8229600" cy="420528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Import Mantid</a:t>
            </a:r>
          </a:p>
          <a:p>
            <a:pPr marL="0" indent="0">
              <a:buNone/>
            </a:pPr>
            <a:r>
              <a:rPr lang="en-GB" dirty="0" smtClean="0"/>
              <a:t>Import </a:t>
            </a:r>
            <a:r>
              <a:rPr lang="en-GB" dirty="0" err="1" smtClean="0"/>
              <a:t>MyAnalysisSoftware</a:t>
            </a:r>
            <a:endParaRPr lang="en-GB" dirty="0" smtClean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….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056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By script repository</a:t>
            </a:r>
            <a:endParaRPr lang="en-GB" dirty="0"/>
          </a:p>
        </p:txBody>
      </p:sp>
      <p:pic>
        <p:nvPicPr>
          <p:cNvPr id="1026" name="Picture 2" descr="File:ScriptRepositoryInterf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700808"/>
            <a:ext cx="4244367" cy="401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913884"/>
            <a:ext cx="2632323" cy="3452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956" y="4187130"/>
            <a:ext cx="2612479" cy="140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034" y="2149457"/>
            <a:ext cx="2380369" cy="28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139" y="2420888"/>
            <a:ext cx="2664296" cy="120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364088" y="1700808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Example content:</a:t>
            </a:r>
            <a:endParaRPr lang="en-GB" dirty="0"/>
          </a:p>
        </p:txBody>
      </p:sp>
      <p:sp>
        <p:nvSpPr>
          <p:cNvPr id="3" name="Oval 2"/>
          <p:cNvSpPr/>
          <p:nvPr/>
        </p:nvSpPr>
        <p:spPr>
          <a:xfrm>
            <a:off x="5436096" y="2708920"/>
            <a:ext cx="1298122" cy="313024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McStas </a:t>
            </a:r>
            <a:r>
              <a:rPr lang="en-GB" dirty="0" smtClean="0">
                <a:latin typeface="Arial"/>
                <a:cs typeface="Arial"/>
              </a:rPr>
              <a:t>↔ </a:t>
            </a:r>
            <a:r>
              <a:rPr lang="en-GB" dirty="0" smtClean="0"/>
              <a:t>Mantid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12776"/>
            <a:ext cx="5618322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3528" y="5589240"/>
            <a:ext cx="355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Peter Willendrup 16:40 </a:t>
            </a:r>
            <a:r>
              <a:rPr lang="en-GB" dirty="0" smtClean="0"/>
              <a:t>Thursday</a:t>
            </a:r>
          </a:p>
          <a:p>
            <a:r>
              <a:rPr lang="en-GB" dirty="0" smtClean="0"/>
              <a:t>Mads </a:t>
            </a:r>
            <a:r>
              <a:rPr lang="en-GB" dirty="0" err="1" smtClean="0"/>
              <a:t>Bertelsen</a:t>
            </a:r>
            <a:r>
              <a:rPr lang="en-GB" dirty="0" smtClean="0"/>
              <a:t> 17:05 Thursday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218263" y="5127575"/>
            <a:ext cx="552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http://docs.mantidproject.org/nightly/algorithms/LoadMcStas-v1.html</a:t>
            </a:r>
          </a:p>
          <a:p>
            <a:r>
              <a:rPr lang="en-GB" sz="1200" dirty="0" smtClean="0"/>
              <a:t>Nielsen</a:t>
            </a:r>
            <a:r>
              <a:rPr lang="en-GB" sz="1200" dirty="0"/>
              <a:t>., T.R. et al., McStas and Mantid integration, </a:t>
            </a:r>
            <a:r>
              <a:rPr lang="en-GB" sz="1200" dirty="0" smtClean="0"/>
              <a:t>J. </a:t>
            </a:r>
            <a:r>
              <a:rPr lang="en-GB" sz="1200" dirty="0"/>
              <a:t>of </a:t>
            </a:r>
            <a:r>
              <a:rPr lang="en-GB" sz="1200" dirty="0" smtClean="0"/>
              <a:t>Neut. R., 61-77</a:t>
            </a:r>
            <a:r>
              <a:rPr lang="en-GB" sz="1200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2189055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 smtClean="0"/>
              <a:t>Example of analysis software in Mantid</a:t>
            </a:r>
            <a:endParaRPr lang="en-GB" sz="3200" dirty="0"/>
          </a:p>
        </p:txBody>
      </p:sp>
      <p:sp>
        <p:nvSpPr>
          <p:cNvPr id="5" name="Rectangle 4"/>
          <p:cNvSpPr/>
          <p:nvPr/>
        </p:nvSpPr>
        <p:spPr>
          <a:xfrm>
            <a:off x="323528" y="4869160"/>
            <a:ext cx="83529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www.isis.stfc.ac.uk/groups/muons/muon-data-analysis-workbook14904.pdf</a:t>
            </a:r>
            <a:endParaRPr lang="en-GB" dirty="0" smtClean="0"/>
          </a:p>
          <a:p>
            <a:endParaRPr lang="en-GB" dirty="0"/>
          </a:p>
          <a:p>
            <a:r>
              <a:rPr lang="en-GB" dirty="0">
                <a:hlinkClick r:id="rId3"/>
              </a:rPr>
              <a:t>https://www.e-neutrons.org</a:t>
            </a:r>
            <a:r>
              <a:rPr lang="en-GB" dirty="0" smtClean="0">
                <a:hlinkClick r:id="rId3"/>
              </a:rPr>
              <a:t>/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92696" y="7389440"/>
            <a:ext cx="80105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471" y="1484784"/>
            <a:ext cx="5552809" cy="3034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72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671984"/>
            <a:ext cx="8507288" cy="4205288"/>
          </a:xfrm>
        </p:spPr>
        <p:txBody>
          <a:bodyPr/>
          <a:lstStyle/>
          <a:p>
            <a:pPr marL="0" indent="0">
              <a:buNone/>
            </a:pPr>
            <a:r>
              <a:rPr lang="en-GB" u="sng" dirty="0" smtClean="0"/>
              <a:t>Mantid is designed to be easy to link to and to work with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Also Mantid has:</a:t>
            </a:r>
            <a:endParaRPr lang="en-GB" dirty="0" smtClean="0"/>
          </a:p>
          <a:p>
            <a:r>
              <a:rPr lang="en-GB" dirty="0"/>
              <a:t>a</a:t>
            </a:r>
            <a:r>
              <a:rPr lang="en-GB" dirty="0" smtClean="0"/>
              <a:t> well supported fitting </a:t>
            </a:r>
            <a:r>
              <a:rPr lang="en-GB" dirty="0" smtClean="0"/>
              <a:t>engine</a:t>
            </a:r>
          </a:p>
          <a:p>
            <a:r>
              <a:rPr lang="en-GB" dirty="0" smtClean="0"/>
              <a:t>and an increasing number of tools for comparing</a:t>
            </a:r>
            <a:r>
              <a:rPr lang="en-GB" dirty="0" smtClean="0"/>
              <a:t> </a:t>
            </a:r>
            <a:r>
              <a:rPr lang="en-GB" dirty="0"/>
              <a:t>experimental </a:t>
            </a:r>
            <a:r>
              <a:rPr lang="en-GB" dirty="0" smtClean="0"/>
              <a:t>and</a:t>
            </a:r>
            <a:r>
              <a:rPr lang="en-GB" dirty="0" smtClean="0"/>
              <a:t> simulated data</a:t>
            </a:r>
            <a:endParaRPr lang="en-GB" dirty="0"/>
          </a:p>
          <a:p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28954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18864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cs typeface="Arial" panose="020B0604020202020204" pitchFamily="34" charset="0"/>
              </a:rPr>
              <a:t>Contributors</a:t>
            </a:r>
            <a:endParaRPr lang="en-GB" sz="3600" dirty="0"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207" y="1559044"/>
            <a:ext cx="1236814" cy="657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17" y="1590485"/>
            <a:ext cx="1367768" cy="605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51" y="2343919"/>
            <a:ext cx="3380239" cy="509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10195" r="11448" b="10281"/>
          <a:stretch/>
        </p:blipFill>
        <p:spPr>
          <a:xfrm>
            <a:off x="4558746" y="1412776"/>
            <a:ext cx="4248473" cy="2808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323528" y="1124744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Partners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3028890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Prime Contractor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51" y="3540620"/>
            <a:ext cx="1885950" cy="752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3528" y="4541058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Contributors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51" y="5091819"/>
            <a:ext cx="1562318" cy="5620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466" y="1459265"/>
            <a:ext cx="903289" cy="858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839" t="13080" r="46850" b="55274"/>
          <a:stretch/>
        </p:blipFill>
        <p:spPr>
          <a:xfrm>
            <a:off x="7452320" y="4981754"/>
            <a:ext cx="1368152" cy="895518"/>
          </a:xfrm>
          <a:prstGeom prst="rect">
            <a:avLst/>
          </a:prstGeom>
        </p:spPr>
      </p:pic>
      <p:pic>
        <p:nvPicPr>
          <p:cNvPr id="16" name="Picture 2" descr="Government Site Builder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762" y="5115272"/>
            <a:ext cx="21145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922" y="5157192"/>
            <a:ext cx="1866833" cy="49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4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912" y="1960016"/>
            <a:ext cx="8229600" cy="420528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Mantid, reduction and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Methods for linking with Mantid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</a:t>
            </a:r>
            <a:r>
              <a:rPr lang="en-GB" dirty="0" smtClean="0"/>
              <a:t>xamples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8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File:Instrument View unwrapping and Pick mo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501008"/>
            <a:ext cx="4176464" cy="234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File:Instrument view GEM and scriptin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85" y="1052736"/>
            <a:ext cx="4177111" cy="23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Mantid\Documents\Images\Ornl_hfir_sns_logo_vertic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6042303"/>
            <a:ext cx="1344613" cy="66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Mantid\Documents\Images\ess_logo_transparent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6021288"/>
            <a:ext cx="1368152" cy="727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Mantid\Documents\Images\Tessella_Logo - Transparent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6042303"/>
            <a:ext cx="144380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51520" y="1844824"/>
            <a:ext cx="4607865" cy="390944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0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Aims</a:t>
            </a:r>
            <a:endParaRPr lang="en-GB" sz="2000" kern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GB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reduction/analysis</a:t>
            </a:r>
            <a:r>
              <a:rPr lang="en-GB" sz="16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framework for neutron scattering and muon </a:t>
            </a:r>
            <a:r>
              <a:rPr lang="en-GB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  <a:endParaRPr lang="en-GB" sz="1600" b="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Cross-platform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Easily </a:t>
            </a:r>
            <a:r>
              <a:rPr lang="en-GB" sz="1600" b="0" kern="0" dirty="0">
                <a:latin typeface="Arial" panose="020B0604020202020204" pitchFamily="34" charset="0"/>
                <a:cs typeface="Arial" panose="020B0604020202020204" pitchFamily="34" charset="0"/>
              </a:rPr>
              <a:t>extensible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b="0" kern="0" dirty="0">
                <a:latin typeface="Arial" panose="020B0604020202020204" pitchFamily="34" charset="0"/>
                <a:cs typeface="Arial" panose="020B0604020202020204" pitchFamily="34" charset="0"/>
              </a:rPr>
              <a:t>Freely </a:t>
            </a:r>
            <a:r>
              <a:rPr lang="en-GB" sz="16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redistributable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b="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1600" b="0" kern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0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Adoption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kern="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en-GB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Partner Facilities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kern="0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GB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kern="0" dirty="0">
                <a:latin typeface="Arial" panose="020B0604020202020204" pitchFamily="34" charset="0"/>
                <a:cs typeface="Arial" panose="020B0604020202020204" pitchFamily="34" charset="0"/>
              </a:rPr>
              <a:t>Contributing </a:t>
            </a:r>
            <a:r>
              <a:rPr lang="en-GB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Organisation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1600" kern="0" dirty="0" smtClean="0">
                <a:latin typeface="Arial" panose="020B0604020202020204" pitchFamily="34" charset="0"/>
                <a:cs typeface="Arial" panose="020B0604020202020204" pitchFamily="34" charset="0"/>
              </a:rPr>
              <a:t>In use on 52 instruments worldwide</a:t>
            </a:r>
          </a:p>
          <a:p>
            <a:pPr marL="800100" lvl="1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2400" kern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5" descr="Mantid Logo Transparent.png"/>
          <p:cNvPicPr>
            <a:picLocks noChangeAspect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251520" y="278925"/>
            <a:ext cx="2483768" cy="134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 one slide Mantid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5877272"/>
            <a:ext cx="901700" cy="85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639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1331640" y="1196752"/>
            <a:ext cx="1872208" cy="80138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Raw data</a:t>
            </a:r>
            <a:endParaRPr lang="en-GB" sz="2000" dirty="0"/>
          </a:p>
        </p:txBody>
      </p:sp>
      <p:sp>
        <p:nvSpPr>
          <p:cNvPr id="12" name="Rounded Rectangle 11"/>
          <p:cNvSpPr/>
          <p:nvPr/>
        </p:nvSpPr>
        <p:spPr>
          <a:xfrm>
            <a:off x="5148064" y="1196752"/>
            <a:ext cx="1872208" cy="801380"/>
          </a:xfrm>
          <a:prstGeom prst="round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smtClean="0"/>
              <a:t>Reduced data</a:t>
            </a:r>
            <a:endParaRPr lang="en-GB" sz="2000" dirty="0"/>
          </a:p>
        </p:txBody>
      </p:sp>
      <p:sp>
        <p:nvSpPr>
          <p:cNvPr id="13" name="Rounded Rectangle 12"/>
          <p:cNvSpPr/>
          <p:nvPr/>
        </p:nvSpPr>
        <p:spPr>
          <a:xfrm>
            <a:off x="1619672" y="1916832"/>
            <a:ext cx="2232248" cy="3096344"/>
          </a:xfrm>
          <a:prstGeom prst="roundRect">
            <a:avLst/>
          </a:prstGeom>
          <a:solidFill>
            <a:schemeClr val="bg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1691680" y="2204864"/>
            <a:ext cx="20162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Neutron or Muon counts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Meta information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691681" y="4005064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rgbClr val="FF0000"/>
                </a:solidFill>
              </a:rPr>
              <a:t>Measurement artefacts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3635896" y="1412776"/>
            <a:ext cx="1152128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Rounded Rectangle 14"/>
          <p:cNvSpPr/>
          <p:nvPr/>
        </p:nvSpPr>
        <p:spPr>
          <a:xfrm>
            <a:off x="5436096" y="1916832"/>
            <a:ext cx="2232248" cy="3096344"/>
          </a:xfrm>
          <a:prstGeom prst="roundRect">
            <a:avLst/>
          </a:prstGeom>
          <a:solidFill>
            <a:schemeClr val="bg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/>
          <p:cNvSpPr txBox="1"/>
          <p:nvPr/>
        </p:nvSpPr>
        <p:spPr>
          <a:xfrm>
            <a:off x="5508104" y="2204864"/>
            <a:ext cx="201622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Measurement artefacts </a:t>
            </a:r>
            <a:r>
              <a:rPr lang="en-GB" dirty="0" smtClean="0"/>
              <a:t>removed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/>
              <a:t>Scientific </a:t>
            </a:r>
            <a:r>
              <a:rPr lang="en-GB" dirty="0" smtClean="0"/>
              <a:t>Units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GB" dirty="0" smtClean="0"/>
              <a:t>Size: compressed or expanded</a:t>
            </a:r>
            <a:endParaRPr lang="en-GB" dirty="0"/>
          </a:p>
        </p:txBody>
      </p:sp>
      <p:pic>
        <p:nvPicPr>
          <p:cNvPr id="10" name="Picture 5" descr="Mantid Logo Transparent.png"/>
          <p:cNvPicPr>
            <a:picLocks noChangeAspect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419872" y="620688"/>
            <a:ext cx="1475656" cy="8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6392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isis.stfc.ac.uk/images/instruments/pearl/pearl-upgrade-schematic-drawing1238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12776"/>
            <a:ext cx="419681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788024" y="1441807"/>
            <a:ext cx="3893053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Reduction </a:t>
            </a:r>
            <a:r>
              <a:rPr lang="en-GB" dirty="0" smtClean="0"/>
              <a:t>steps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Normalise to data collection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Remove background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GB" dirty="0" smtClean="0"/>
              <a:t>gnore noisy and dead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Adjust detector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TOF ↔ </a:t>
            </a:r>
            <a:r>
              <a:rPr lang="en-GB" dirty="0" smtClean="0"/>
              <a:t>momentum </a:t>
            </a:r>
            <a:r>
              <a:rPr lang="en-GB" dirty="0"/>
              <a:t>transfer</a:t>
            </a:r>
            <a:endParaRPr lang="en-GB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Focus data (summing spectra)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</a:t>
            </a:r>
            <a:r>
              <a:rPr lang="en-GB" dirty="0" smtClean="0"/>
              <a:t>idy up extremes of data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Absorption corrections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Detector efficiency vs wavelength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</a:t>
            </a:r>
            <a:r>
              <a:rPr lang="en-GB" dirty="0" smtClean="0"/>
              <a:t>ncident beam vs wavelength </a:t>
            </a:r>
            <a:endParaRPr lang="en-GB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4502302" y="2708920"/>
            <a:ext cx="573754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502302" y="2996952"/>
            <a:ext cx="573754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502302" y="3284984"/>
            <a:ext cx="573754" cy="0"/>
          </a:xfrm>
          <a:prstGeom prst="straightConnector1">
            <a:avLst/>
          </a:prstGeom>
          <a:ln w="635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209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" y="1136892"/>
            <a:ext cx="2934437" cy="2940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890" y="1166120"/>
            <a:ext cx="1742430" cy="29109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6457" y="406405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</a:t>
            </a:r>
            <a:r>
              <a:rPr lang="en-GB" dirty="0" smtClean="0"/>
              <a:t>aw data image</a:t>
            </a:r>
          </a:p>
          <a:p>
            <a:pPr algn="ctr"/>
            <a:r>
              <a:rPr lang="en-GB" dirty="0" smtClean="0"/>
              <a:t>(16 bit TIFF)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59810" y="4554994"/>
            <a:ext cx="334578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</a:t>
            </a:r>
            <a:r>
              <a:rPr lang="en-GB" dirty="0" smtClean="0"/>
              <a:t>eduction steps may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Background </a:t>
            </a:r>
            <a:r>
              <a:rPr lang="en-GB" dirty="0"/>
              <a:t>noise removed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Crop the region of </a:t>
            </a:r>
            <a:r>
              <a:rPr lang="en-GB" dirty="0" smtClean="0"/>
              <a:t>interest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Mask dark and bright pixels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Filters (Median/Gaussian)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Stripe removal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211960" y="2276872"/>
            <a:ext cx="115212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426898" y="404664"/>
            <a:ext cx="23134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Reduced data image</a:t>
            </a:r>
          </a:p>
          <a:p>
            <a:pPr algn="ctr"/>
            <a:r>
              <a:rPr lang="en-GB" dirty="0" smtClean="0"/>
              <a:t>(32 bit TIFF)</a:t>
            </a:r>
            <a:endParaRPr lang="en-GB" dirty="0"/>
          </a:p>
        </p:txBody>
      </p:sp>
      <p:pic>
        <p:nvPicPr>
          <p:cNvPr id="12" name="Picture 5" descr="Mantid Logo Transparent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032448" y="1546892"/>
            <a:ext cx="1475656" cy="8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5944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1525" t="4916" r="2616" b="15508"/>
          <a:stretch/>
        </p:blipFill>
        <p:spPr>
          <a:xfrm>
            <a:off x="971600" y="1124744"/>
            <a:ext cx="3440126" cy="2344007"/>
          </a:xfrm>
          <a:prstGeom prst="rect">
            <a:avLst/>
          </a:prstGeom>
        </p:spPr>
      </p:pic>
      <p:pic>
        <p:nvPicPr>
          <p:cNvPr id="5" name="Picture 2" descr="http://www.mantidproject.org/images/9/99/Vates_Imag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012160" y="1052736"/>
            <a:ext cx="2176242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699792" y="3933056"/>
            <a:ext cx="45086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Reduction steps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Correct for detector efficiencies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Adjust detector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Adjust incident energy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TOF ↔ energy and momentum transfer</a:t>
            </a:r>
          </a:p>
        </p:txBody>
      </p:sp>
      <p:sp>
        <p:nvSpPr>
          <p:cNvPr id="2" name="Right Arrow 1"/>
          <p:cNvSpPr/>
          <p:nvPr/>
        </p:nvSpPr>
        <p:spPr>
          <a:xfrm>
            <a:off x="4644008" y="1988840"/>
            <a:ext cx="1152128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116564" y="53938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</a:t>
            </a:r>
            <a:r>
              <a:rPr lang="en-GB" dirty="0" smtClean="0"/>
              <a:t>aw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00192" y="548680"/>
            <a:ext cx="1620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Reduced data</a:t>
            </a:r>
          </a:p>
        </p:txBody>
      </p:sp>
      <p:pic>
        <p:nvPicPr>
          <p:cNvPr id="13" name="Picture 5" descr="Mantid Logo Transparent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499992" y="1268760"/>
            <a:ext cx="1475656" cy="80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78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 smtClean="0"/>
              <a:t>In summary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46856" y="1888008"/>
            <a:ext cx="8229600" cy="420528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is data reduction?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Anything you do on the raw data before you try to </a:t>
            </a:r>
            <a:r>
              <a:rPr lang="en-GB" dirty="0" smtClean="0"/>
              <a:t>analyse </a:t>
            </a:r>
            <a:r>
              <a:rPr lang="en-GB" dirty="0"/>
              <a:t>the data</a:t>
            </a:r>
          </a:p>
        </p:txBody>
      </p:sp>
    </p:spTree>
    <p:extLst>
      <p:ext uri="{BB962C8B-B14F-4D97-AF65-F5344CB8AC3E}">
        <p14:creationId xmlns:p14="http://schemas.microsoft.com/office/powerpoint/2010/main" val="72804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D</a:t>
            </a:r>
            <a:r>
              <a:rPr lang="en-GB" altLang="en-US" dirty="0" smtClean="0"/>
              <a:t>ata analysis examples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46856" y="1527968"/>
            <a:ext cx="8229600" cy="4205288"/>
          </a:xfrm>
        </p:spPr>
        <p:txBody>
          <a:bodyPr/>
          <a:lstStyle/>
          <a:p>
            <a:r>
              <a:rPr lang="en-GB" altLang="en-US" dirty="0" smtClean="0"/>
              <a:t>Tomographic </a:t>
            </a:r>
            <a:r>
              <a:rPr lang="en-GB" altLang="en-US" dirty="0"/>
              <a:t>reconstruction</a:t>
            </a:r>
          </a:p>
          <a:p>
            <a:pPr lvl="1"/>
            <a:r>
              <a:rPr lang="en-GB" altLang="en-US" dirty="0" err="1"/>
              <a:t>MuhRec</a:t>
            </a:r>
            <a:r>
              <a:rPr lang="en-GB" altLang="en-US" dirty="0"/>
              <a:t>, </a:t>
            </a:r>
            <a:r>
              <a:rPr lang="en-GB" altLang="en-US" dirty="0" err="1"/>
              <a:t>Tomopy</a:t>
            </a:r>
            <a:r>
              <a:rPr lang="en-GB" altLang="en-US" dirty="0"/>
              <a:t>, SAVU, </a:t>
            </a:r>
            <a:r>
              <a:rPr lang="en-GB" altLang="en-US" dirty="0" smtClean="0"/>
              <a:t>Octopus</a:t>
            </a:r>
          </a:p>
          <a:p>
            <a:r>
              <a:rPr lang="en-GB" altLang="en-US" dirty="0"/>
              <a:t>S</a:t>
            </a:r>
            <a:r>
              <a:rPr lang="en-GB" altLang="en-US" dirty="0" smtClean="0"/>
              <a:t>imulation software</a:t>
            </a:r>
          </a:p>
          <a:p>
            <a:pPr lvl="1"/>
            <a:r>
              <a:rPr lang="en-GB" altLang="en-US" dirty="0" smtClean="0"/>
              <a:t>CASTEP, CRYSTAL, McStas, </a:t>
            </a:r>
            <a:r>
              <a:rPr lang="en-GB" altLang="en-US" dirty="0" err="1" smtClean="0"/>
              <a:t>nMoldyn</a:t>
            </a:r>
            <a:endParaRPr lang="en-GB" altLang="en-US" dirty="0" smtClean="0"/>
          </a:p>
          <a:p>
            <a:r>
              <a:rPr lang="en-GB" altLang="en-US" dirty="0" smtClean="0"/>
              <a:t>Domain specific fitting software</a:t>
            </a:r>
          </a:p>
          <a:p>
            <a:pPr lvl="1"/>
            <a:r>
              <a:rPr lang="en-GB" altLang="en-US" dirty="0" err="1" smtClean="0"/>
              <a:t>Sasview</a:t>
            </a:r>
            <a:r>
              <a:rPr lang="en-GB" altLang="en-US" dirty="0" smtClean="0"/>
              <a:t>, GSAS, </a:t>
            </a:r>
            <a:r>
              <a:rPr lang="en-GB" altLang="en-US" dirty="0" err="1" smtClean="0"/>
              <a:t>Fullprof</a:t>
            </a:r>
            <a:r>
              <a:rPr lang="en-GB" altLang="en-US" dirty="0" smtClean="0"/>
              <a:t>, FABADA, </a:t>
            </a:r>
            <a:r>
              <a:rPr lang="en-GB" altLang="en-US" dirty="0" err="1" smtClean="0"/>
              <a:t>TobyFit</a:t>
            </a:r>
            <a:endParaRPr lang="en-GB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SIS Large Top Banner">
  <a:themeElements>
    <a:clrScheme name="ISIS Large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SIS Small Top Banner">
  <a:themeElements>
    <a:clrScheme name="ISIS Small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ISIS Large Bottom Banner">
  <a:themeElements>
    <a:clrScheme name="ISIS Large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Bottom Bann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539</Words>
  <Application>Microsoft Office PowerPoint</Application>
  <PresentationFormat>On-screen Show (4:3)</PresentationFormat>
  <Paragraphs>138</Paragraphs>
  <Slides>19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ISIS Small Bottom Banner</vt:lpstr>
      <vt:lpstr>ISIS Large Top Banner</vt:lpstr>
      <vt:lpstr>ISIS Small Top Banner</vt:lpstr>
      <vt:lpstr>ISIS Large Bottom Banner</vt:lpstr>
      <vt:lpstr>Linking Data Reduction and Data Analysis with Mantid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summary</vt:lpstr>
      <vt:lpstr>Data analysis examples</vt:lpstr>
      <vt:lpstr>Methods for linking</vt:lpstr>
      <vt:lpstr>By data format</vt:lpstr>
      <vt:lpstr>By algorithm</vt:lpstr>
      <vt:lpstr>By function</vt:lpstr>
      <vt:lpstr>By using Mantid through Python</vt:lpstr>
      <vt:lpstr>By script repository</vt:lpstr>
      <vt:lpstr>McStas ↔ Mantid</vt:lpstr>
      <vt:lpstr>Example of analysis software in Mantid</vt:lpstr>
      <vt:lpstr>Conclusions</vt:lpstr>
      <vt:lpstr>PowerPoint Presentation</vt:lpstr>
    </vt:vector>
  </TitlesOfParts>
  <Company>CCLRC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Belcher, Emma (STFC,RAL,ISIS)</dc:creator>
  <cp:lastModifiedBy>Markvardsen, Anders (STFC,RAL,ISIS)</cp:lastModifiedBy>
  <cp:revision>128</cp:revision>
  <cp:lastPrinted>2017-03-22T09:12:24Z</cp:lastPrinted>
  <dcterms:created xsi:type="dcterms:W3CDTF">2007-08-10T08:53:48Z</dcterms:created>
  <dcterms:modified xsi:type="dcterms:W3CDTF">2017-03-27T15:01:24Z</dcterms:modified>
</cp:coreProperties>
</file>